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3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4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39F0-1ABD-4EC3-A273-626217E03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68B08-9631-47A2-9D90-21B715625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FC24-6AAA-4158-945D-04689447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22D8F-14F9-4CD0-9B06-724C67FE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8CB90-3241-4AE1-B425-C7935407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0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0CC2-46DC-47C9-8622-FD189E22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23D54-311E-401E-8F15-DBD6A8B20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DB08-E17B-4C6F-82BF-B9892D3C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111BD-99CE-4A94-B2A0-20561E71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BCED-2848-4742-8B87-64E2EACD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5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7261C-45B6-4420-A0BE-743B2A5A7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0BD04-DF02-4DAD-ABDC-33AD7A3A1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A229-EAEF-4475-98B2-794477F0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5497D-39C7-4B94-A1E9-C24E22BE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4F47-B850-4478-AF38-2DFA93EE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7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998A8-B6D1-47D8-9BA8-24401E1B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4111-B566-4AEC-9CB0-F4042324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83FFF-9F59-4B12-ADD3-777B414C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0B61A-9F67-4139-B9B1-F8573638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0148-5CCD-4BB6-AB4F-2B0DD323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4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8255-E865-4D47-99C7-E597D785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10B51-8136-4725-9A51-1CBDD9EFB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5393B-E278-4CCB-9286-120905E6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3D2B4-2FDE-4740-90D4-1C036FB8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2D364-4EE2-4910-BE9E-3306C784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89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329F-8B09-42D8-9BA7-05F1AF13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C613-196F-4A54-869E-9E595ED72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4B6F1-8810-441B-B5A4-098EDD0BD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6F016-6ECE-4FDF-93C0-B0DFF687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12ECCE-CC76-43D5-9684-08E57E6A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52100-A28E-4A1C-A9E2-135BD887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6C19-049A-446D-B70D-973C72F9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70E01-8458-4821-A15C-4945EE4A1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9256A-EE80-44D6-9ADA-E05148723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0E3D6-999B-4DE7-98C7-01D096F55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E4D45-740F-4676-91A2-6B115DA4C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D89FF-4764-44E2-AEC1-DEF8A290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547C9-A37A-450C-95EE-A7C42892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76D52-C92A-4648-836D-06DCE29A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B7CF-46C9-40BB-96B9-E5EF4D69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6DA23-69F9-4DBA-9387-083C0A16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95F0A-616C-4043-A669-51E1DCA2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2AE90-57DA-43C6-A943-B6A16B67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1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4B63C-A3BC-427F-BDA4-E7E4992B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652E3-8399-41A0-BEA4-6AAA5B44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74CC1-1F38-4B49-A4A7-4E00C186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7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30ED-D131-4715-A040-2A3E475F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8790-94B4-4686-ADDB-91BB53FB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2DA58-6AED-48B9-B8F6-3E004D776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41511-8409-410D-9DA9-2AD0226E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046DE-9A73-458B-9456-1531185F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6447F-2A56-4B02-9EC6-C9BEF301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34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411C-3E5D-4CDB-B2D7-E557BD46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BB8C2-F40E-4CFF-B796-6630A9093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DEF69-D4D1-4D12-82BE-EDA4B413F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5E1D3-6E1B-4EB9-BA76-FE321F50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4BAB7-2525-42E5-9617-6C5562A7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0A1E-2986-4EE4-A597-03F293D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2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2F1B1-50B6-46F9-AACB-A1D78A3C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8D958-BC61-4CC5-8993-E86ECE098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F5D60-5C6F-4AAE-8664-EA4674338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BFF1-75FD-4A22-AE73-C4C63FAFC631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B67E-4306-48F9-9C60-EB777B153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8BA7C-1EC0-4DD6-BA8F-66DF2E357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D9F9-25A0-49D3-802A-036CCECB5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3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locate Spain, Madrid and a few key cities on a map.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say our name.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how we are feeling.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learn up to 10 colours.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count from 1-10 in Spanish.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63080" y="852616"/>
          <a:ext cx="4872042" cy="407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1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624014">
                  <a:extLst>
                    <a:ext uri="{9D8B030D-6E8A-4147-A177-3AD203B41FA5}">
                      <a16:colId xmlns:a16="http://schemas.microsoft.com/office/drawing/2014/main" val="2488471123"/>
                    </a:ext>
                  </a:extLst>
                </a:gridCol>
                <a:gridCol w="1624014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56801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sng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Simple greetings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¡Hola!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¡Buenos días!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estoy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bien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estoy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mal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más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menos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Adiós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! / ¡Hasta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luego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Me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llamo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algn="ctr"/>
                      <a:r>
                        <a:rPr lang="es-ES" sz="1600" b="0" u="sng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  <a:endParaRPr lang="es-ES" sz="1600" b="0" u="sng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algn="ctr"/>
                      <a:endParaRPr lang="es-E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dos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tres 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cuatro 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cinco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seis 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siete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ocho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nueve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Diez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u="sng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s-ES" sz="1600" b="0" u="sng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algn="ctr"/>
                      <a:endParaRPr lang="es-E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Amarillo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Naranja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Marrón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Verde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Blanco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Gris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Azul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Negro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Morado</a:t>
                      </a:r>
                    </a:p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Rojo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Children know that Spain is a country in Europe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Y3 Autumn 1: I am learning Spanish 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E5251-151A-418F-B3D7-EB01F238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04" y="1106780"/>
            <a:ext cx="2654154" cy="185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AFFE3-89D5-4DCB-944A-D8DDCC108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901" y="3037490"/>
            <a:ext cx="2654154" cy="1653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9923C6-067C-4D0B-8F92-5DDF25FC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411" y="4814933"/>
            <a:ext cx="2858748" cy="19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643537"/>
          <a:ext cx="3793522" cy="425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Recognise, remember and spell 10 action verbs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Use these verbs in the infinitive to form positive and negative sentence structures with ‘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sé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’ (I know how) and ‘no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sé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’ (I do not know how).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13283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Attempt to combine positive and negative sentence structures to form longer and more complex sentences using the conjunctions ‘y’ (and) &amp; ‘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pero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’ (but).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70159" y="852616"/>
          <a:ext cx="6467607" cy="322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9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245013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4916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2735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... I know how...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tocar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instrumento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play an instrument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... I do not know how...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patinar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ice-skate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bailar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dance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dibujar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draw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cantar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sing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nadar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swim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saltar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jump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hablar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español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speak Spanish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cocinar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cook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y 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montar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bicicleta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to ride a bike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pero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but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 what a verb is (in English)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Y4 Spring 2: I know how…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C0B049-4336-497D-8DCD-299A7FB48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448" y="3773010"/>
            <a:ext cx="4418773" cy="30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9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643537"/>
          <a:ext cx="3793522" cy="425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Recognise, remember and spell 10 action verbs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Use these verbs in the infinitive to form positive and negative sentence structures with ‘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sé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’ (I know how) and ‘no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sé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’ (I do not know how).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13283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Attempt to combine positive and negative sentence structures to form longer and more complex sentences using the conjunctions ‘y’ (and) &amp; ‘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pero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’ (but).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308630" y="646524"/>
          <a:ext cx="7599286" cy="375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3503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2201662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894121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49211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264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helado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an ice-cream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cucurucho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cone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vainilla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vanilla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tarrina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small tub/pot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fresa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strawberry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bola one scoop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plátano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banana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dos bolas two scoops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¡Hola! Hello!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café coffee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¿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Qué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sabor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? Which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limón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lemon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¿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Cuántas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bolas? How many scoops?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caramelo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caramel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¿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Cuánto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cuesta? How much?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menta mint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bolas three scoops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pistacho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pistachio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por favor please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chocolate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chocolate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…de mora blackberry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flavour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gracias thank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Quisiera... I would like...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Adiós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! Goodbye!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y 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Fruit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/ una =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Y4 Summer 1: Ice cream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57154-0A9C-478C-85CF-ED30814EB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717" y="4066732"/>
            <a:ext cx="3913084" cy="27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4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643537"/>
          <a:ext cx="3793522" cy="357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 how count to 20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somebody how they are feeling and give an appropriate response back.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13283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somebody their age, name, where they live and reply.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63227"/>
              </p:ext>
            </p:extLst>
          </p:nvPr>
        </p:nvGraphicFramePr>
        <p:xfrm>
          <a:off x="4216893" y="643177"/>
          <a:ext cx="7740329" cy="3662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3425758764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27468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296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09293"/>
              </p:ext>
            </p:extLst>
          </p:nvPr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 and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 am learning Spanish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Y4 Summer 2: Presenting myself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3BAF3-1EBE-4760-BF87-757773F20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93" y="989933"/>
            <a:ext cx="7740328" cy="3909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E84A30-7D1D-4561-B394-292114EA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765" y="4581331"/>
            <a:ext cx="3266235" cy="22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7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62690"/>
              </p:ext>
            </p:extLst>
          </p:nvPr>
        </p:nvGraphicFramePr>
        <p:xfrm>
          <a:off x="234779" y="643540"/>
          <a:ext cx="3793522" cy="428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43440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Remember the nouns for family members in Spanish from memory.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11294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Describe our own or a fictitious family in Spanish by name, age and relationship.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0816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Count up to 100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98605"/>
                  </a:ext>
                </a:extLst>
              </a:tr>
              <a:tr h="11294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Understand possessive adjectives better in Spanish (‘my’ form only)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96590"/>
              </p:ext>
            </p:extLst>
          </p:nvPr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81781"/>
              </p:ext>
            </p:extLst>
          </p:nvPr>
        </p:nvGraphicFramePr>
        <p:xfrm>
          <a:off x="234779" y="4994488"/>
          <a:ext cx="8900343" cy="166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Presenting myself unit (how to say your name, age,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where you live and nationality and numbers 1-20).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What a verb is in English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Y5 Autumn 1: Family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31E34F-3E5B-4727-AD1A-2833D9B8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395" y="4431112"/>
            <a:ext cx="3027825" cy="2397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409822-4DB4-4444-B4DE-C5AEE8800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92" y="964808"/>
            <a:ext cx="78346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3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31301"/>
              </p:ext>
            </p:extLst>
          </p:nvPr>
        </p:nvGraphicFramePr>
        <p:xfrm>
          <a:off x="234779" y="643541"/>
          <a:ext cx="3793522" cy="381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43126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77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10 different foods, snacks and drinks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another 10 different foods, snacks and drinks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8625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Use some key phrases to help me perform role-play in the Spanish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cafetería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98605"/>
                  </a:ext>
                </a:extLst>
              </a:tr>
              <a:tr h="106538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Calculate the bill in Spanish and learn more about the Spanish currency.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64432"/>
              </p:ext>
            </p:extLst>
          </p:nvPr>
        </p:nvGraphicFramePr>
        <p:xfrm>
          <a:off x="234779" y="5080611"/>
          <a:ext cx="8900343" cy="186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the Early Learning units and the Intermediate unit 'Presenting Myself'.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• What a noun and article/determiner is in English.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• What making a noun 'plural' means.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• How to say ‘hello’, ’goodbye’, ‘please’ and ‘thank you’ in Spanish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Y5 Autumn 2: At the cafe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3D246-56F6-4EC2-BFC2-9E341460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93" y="643177"/>
            <a:ext cx="7740328" cy="4437435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B4D87F-0358-4111-BCFC-6AD51CC64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643" y="5117871"/>
            <a:ext cx="2561578" cy="16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62458"/>
              </p:ext>
            </p:extLst>
          </p:nvPr>
        </p:nvGraphicFramePr>
        <p:xfrm>
          <a:off x="234779" y="643541"/>
          <a:ext cx="3793522" cy="426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43126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77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Recall from memory a selection of nouns and indefinite articles for common classroom objects.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Learn how to use the negative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8625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Describe what we have and do not have in our pencil case.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98605"/>
                  </a:ext>
                </a:extLst>
              </a:tr>
              <a:tr h="106538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Respond to simple classroom commands.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22348"/>
              </p:ext>
            </p:extLst>
          </p:nvPr>
        </p:nvGraphicFramePr>
        <p:xfrm>
          <a:off x="234779" y="5080611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I am learning Spanish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Presenting Myself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Y5 Spring 1: The Classroom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6C4212-DE72-4805-8476-BD59289C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77" y="1055043"/>
            <a:ext cx="7836744" cy="3918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8A686D-FB26-40E1-AFAE-B3766BFEA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704" y="4028251"/>
            <a:ext cx="3934109" cy="25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8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006"/>
              </p:ext>
            </p:extLst>
          </p:nvPr>
        </p:nvGraphicFramePr>
        <p:xfrm>
          <a:off x="234779" y="643541"/>
          <a:ext cx="3793522" cy="381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43126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77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 the nouns and indefinite articles for 8 common pets.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somebody if they have a pet and give an answer back.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8625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in Spanish what pet we have/do not have and give our pet’s name.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98605"/>
                  </a:ext>
                </a:extLst>
              </a:tr>
              <a:tr h="10653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Start to use the simple conjunctions 'y' (and) and '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pero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' (but)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70759"/>
              </p:ext>
            </p:extLst>
          </p:nvPr>
        </p:nvGraphicFramePr>
        <p:xfrm>
          <a:off x="234779" y="5080611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My Family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Presenting Myself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Y5 Spring 2: Do you have a pet?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504EA-F4DE-442F-8490-BD3416E0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94" y="1012202"/>
            <a:ext cx="7264524" cy="2954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78ED6E-4700-4C3A-AD10-9EF2124F1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172" y="3726056"/>
            <a:ext cx="4777518" cy="31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1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87850"/>
              </p:ext>
            </p:extLst>
          </p:nvPr>
        </p:nvGraphicFramePr>
        <p:xfrm>
          <a:off x="234779" y="643541"/>
          <a:ext cx="3793522" cy="436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42393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8478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and write in Spanish whether we live in a house or an apartment.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13565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what room we have and do not have at home using the key structure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en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mi casa hay… and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en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mi casa no hay…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84786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Use the conjunction y to link two sentences together.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298605"/>
                  </a:ext>
                </a:extLst>
              </a:tr>
              <a:tr h="68080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61344"/>
              </p:ext>
            </p:extLst>
          </p:nvPr>
        </p:nvGraphicFramePr>
        <p:xfrm>
          <a:off x="234779" y="5080611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My Family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Presenting Myself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Do You Have A Pet Unit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Y5 Summer 1: My Home 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6C472-8ACA-4D71-9A06-9DB2E99A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122" y="4893274"/>
            <a:ext cx="2787821" cy="1964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4F984-CB14-4AB8-A37A-A1EA05AAB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92" y="1001319"/>
            <a:ext cx="7740328" cy="39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8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14213"/>
              </p:ext>
            </p:extLst>
          </p:nvPr>
        </p:nvGraphicFramePr>
        <p:xfrm>
          <a:off x="234779" y="643541"/>
          <a:ext cx="3793522" cy="440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42872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9442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 and label a map of the Solar System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Apply the rules of adjectival agreement to describe the Solar System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Use conjunctions and intensifiers to extend descriptions of the Solar System.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key questions in Spanish in order to conduct an interview with an astronaut.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Answer the questions in Spanish in order to present themselves as an astronaut.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78682"/>
              </p:ext>
            </p:extLst>
          </p:nvPr>
        </p:nvGraphicFramePr>
        <p:xfrm>
          <a:off x="234779" y="5080612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of colours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Presenting Myself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What an adjective is in English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Y5 Summer 2: Planets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C0C57-A6FF-404A-AA9C-5EF76EC05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769" y="4425969"/>
            <a:ext cx="3898797" cy="2397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7CF54-9DE2-42EE-A830-C536311B3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93" y="989933"/>
            <a:ext cx="7740328" cy="33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6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7123"/>
              </p:ext>
            </p:extLst>
          </p:nvPr>
        </p:nvGraphicFramePr>
        <p:xfrm>
          <a:off x="234779" y="643541"/>
          <a:ext cx="3793522" cy="374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38083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2853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Recognise and recall the 12 months of the year in Spanish.</a:t>
                      </a:r>
                      <a:b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</a:b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what the date is and say the date in Spanish.</a:t>
                      </a:r>
                      <a:b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</a:b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somebody when their birthday is and say when their own birthday is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91137"/>
              </p:ext>
            </p:extLst>
          </p:nvPr>
        </p:nvGraphicFramePr>
        <p:xfrm>
          <a:off x="234779" y="5080612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of numbers to 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My Family Unit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What an adjective is in English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Y6 Autumn 1: What is the date?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2A5BE-7FB0-4406-9D9F-1B951EC1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700" y="3719652"/>
            <a:ext cx="4739458" cy="3138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6000D-DEEB-43A8-B9D9-1F8EB53FD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79" y="989933"/>
            <a:ext cx="3550136" cy="32010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A5A24-8248-46D1-B067-08967FFE8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815" y="989933"/>
            <a:ext cx="4108620" cy="28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0808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learn up to 10 colours.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count from 1-10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83802"/>
              </p:ext>
            </p:extLst>
          </p:nvPr>
        </p:nvGraphicFramePr>
        <p:xfrm>
          <a:off x="4263080" y="852616"/>
          <a:ext cx="4872042" cy="407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961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2417081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5680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algn="ctr"/>
                      <a:endParaRPr lang="es-E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algn="ctr"/>
                      <a:r>
                        <a:rPr lang="es-ES" sz="1600" b="0" u="sng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  <a:endParaRPr lang="es-ES" sz="1600" b="0" u="sng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algn="ctr"/>
                      <a:endParaRPr lang="es-E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dos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tres 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cuatro 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cinco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seis 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siete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ocho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nueve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Diez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u="sng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s-ES" sz="1600" b="0" u="sng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algn="ctr"/>
                      <a:endParaRPr lang="es-E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Amarillo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Naranja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Marrón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Verde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Blanco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Gris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Azul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Negro</a:t>
                      </a:r>
                    </a:p>
                    <a:p>
                      <a:pPr algn="ctr"/>
                      <a:r>
                        <a:rPr lang="es-E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Morado</a:t>
                      </a:r>
                    </a:p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Rojo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543821"/>
              </p:ext>
            </p:extLst>
          </p:nvPr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 am learning Spanish unit –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and 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Y3 Autumn 2: </a:t>
            </a:r>
            <a:r>
              <a:rPr lang="en-US" sz="2400" b="1" dirty="0" err="1">
                <a:latin typeface="Letter-join Plus 34" panose="02000505000000020003" pitchFamily="2" charset="0"/>
              </a:rPr>
              <a:t>Colours</a:t>
            </a:r>
            <a:r>
              <a:rPr lang="en-US" sz="2400" b="1" dirty="0">
                <a:latin typeface="Letter-join Plus 34" panose="02000505000000020003" pitchFamily="2" charset="0"/>
              </a:rPr>
              <a:t> and numbers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AFFE3-89D5-4DCB-944A-D8DDCC10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901" y="1405503"/>
            <a:ext cx="2654154" cy="16539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9923C6-067C-4D0B-8F92-5DDF25FC4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991" y="3359357"/>
            <a:ext cx="2858748" cy="19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6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45450"/>
              </p:ext>
            </p:extLst>
          </p:nvPr>
        </p:nvGraphicFramePr>
        <p:xfrm>
          <a:off x="234779" y="643541"/>
          <a:ext cx="3793522" cy="374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38083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2853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Recognise and recall the 9 weather expressions in Spanish from memory.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what the weather is today and give a reply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Describe the weather in Spain, in Spanish using a weather map with symbols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580419"/>
              </p:ext>
            </p:extLst>
          </p:nvPr>
        </p:nvGraphicFramePr>
        <p:xfrm>
          <a:off x="234779" y="5080612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Months vocabulary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Knowing how to introduce self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Y6 Autumn 2: The weather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0D292C-9447-49D2-9E26-556CD194B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450" y="4172499"/>
            <a:ext cx="3866705" cy="2685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5DEE6C-13B3-4555-BCE8-E58524419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93" y="1040733"/>
            <a:ext cx="7740329" cy="34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19358"/>
              </p:ext>
            </p:extLst>
          </p:nvPr>
        </p:nvGraphicFramePr>
        <p:xfrm>
          <a:off x="234779" y="643541"/>
          <a:ext cx="3793522" cy="374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38083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2853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Recognise and recall from memory 21 items of clothing.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Describe what you and possibly somebody else is wearing.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Revisit the use of the possessive adjective ‘my’ in Spanish and describe clothes in terms of colour.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3676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310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47241"/>
              </p:ext>
            </p:extLst>
          </p:nvPr>
        </p:nvGraphicFramePr>
        <p:xfrm>
          <a:off x="234779" y="5080612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Months vocabulary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Knowing how to introduce self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Y6 Spring 1: Clothes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CED9B5-33B8-4793-A0C3-6EAE2B68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893" y="989933"/>
            <a:ext cx="7740328" cy="3137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1248C-51F1-459F-863C-796F1DC64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622" y="3720149"/>
            <a:ext cx="4633068" cy="313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0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82293"/>
              </p:ext>
            </p:extLst>
          </p:nvPr>
        </p:nvGraphicFramePr>
        <p:xfrm>
          <a:off x="234779" y="643541"/>
          <a:ext cx="3793522" cy="374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38083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2853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and write the key elements that animals and plants need to survive.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 the 5 most common types of habitats.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 an animal and a plant that live and grow in each type of habitat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278269"/>
              </p:ext>
            </p:extLst>
          </p:nvPr>
        </p:nvGraphicFramePr>
        <p:xfrm>
          <a:off x="4216893" y="643177"/>
          <a:ext cx="7740329" cy="283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2468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10158"/>
              </p:ext>
            </p:extLst>
          </p:nvPr>
        </p:nvGraphicFramePr>
        <p:xfrm>
          <a:off x="234779" y="5080612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Habitats knowledge in Geography and 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Y6 Spring 2: Habitats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C6918B-7CEA-4CD2-AAED-DA2B5F2F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700" y="4084504"/>
            <a:ext cx="3954457" cy="2739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C54A5-50F1-4D97-8B98-5625AF3B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93" y="999053"/>
            <a:ext cx="7740327" cy="30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4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12940"/>
              </p:ext>
            </p:extLst>
          </p:nvPr>
        </p:nvGraphicFramePr>
        <p:xfrm>
          <a:off x="234779" y="643541"/>
          <a:ext cx="3793522" cy="374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38083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2853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 the subjects we study in school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Extend sentences by giving an opinion on the various school subjects.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Start to tell the time by learning how to say time by the hour.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Explore the irregular, high frequency verb '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' (to go) in full.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283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2468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36439"/>
              </p:ext>
            </p:extLst>
          </p:nvPr>
        </p:nvGraphicFramePr>
        <p:xfrm>
          <a:off x="234779" y="5080612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The Classroom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Y6 Summer 1: At School 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1408A-42E1-481B-8DBE-BF979E6E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301" y="989729"/>
            <a:ext cx="8056962" cy="3082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813873-9854-4E9C-BEEF-5C0AF803C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822" y="3964411"/>
            <a:ext cx="4296335" cy="28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0948"/>
              </p:ext>
            </p:extLst>
          </p:nvPr>
        </p:nvGraphicFramePr>
        <p:xfrm>
          <a:off x="234779" y="643541"/>
          <a:ext cx="3793522" cy="3742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38083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2853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Tell the time in Spanish using quarter past, half past and quarter to.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Say and write in Spanish what we do at the weekend using two or more sentences.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Integrate conjunctions and opinions into written and spoken work to make more interesting and extended sentences.</a:t>
                      </a: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16893" y="643177"/>
          <a:ext cx="7740329" cy="2834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7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1918078">
                  <a:extLst>
                    <a:ext uri="{9D8B030D-6E8A-4147-A177-3AD203B41FA5}">
                      <a16:colId xmlns:a16="http://schemas.microsoft.com/office/drawing/2014/main" val="1821611290"/>
                    </a:ext>
                  </a:extLst>
                </a:gridCol>
                <a:gridCol w="168682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  <a:gridCol w="2217353">
                  <a:extLst>
                    <a:ext uri="{9D8B030D-6E8A-4147-A177-3AD203B41FA5}">
                      <a16:colId xmlns:a16="http://schemas.microsoft.com/office/drawing/2014/main" val="1375831132"/>
                    </a:ext>
                  </a:extLst>
                </a:gridCol>
              </a:tblGrid>
              <a:tr h="31938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2468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48431"/>
              </p:ext>
            </p:extLst>
          </p:nvPr>
        </p:nvGraphicFramePr>
        <p:xfrm>
          <a:off x="234779" y="5080612"/>
          <a:ext cx="8900343" cy="177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51002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Vocabulary from The Classroom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43924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787146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Time from School 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Y6 Summer 2: The Weekend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80D3A9-4948-4DAE-A9F6-05C5122A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114" y="4310398"/>
            <a:ext cx="3910885" cy="2547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7ED23-0CF2-45C7-A125-DEC933C8D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93" y="1046887"/>
            <a:ext cx="7740328" cy="33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9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08286"/>
              </p:ext>
            </p:extLst>
          </p:nvPr>
        </p:nvGraphicFramePr>
        <p:xfrm>
          <a:off x="234779" y="883760"/>
          <a:ext cx="3793522" cy="394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58466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5846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‘hello’ (formally and informally)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846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‘my name is…’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80494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somebody in Spanish how they are feeling and give a reply.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116932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‘goodbye’ and ‘see you soon’ in Spanish.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24631"/>
              </p:ext>
            </p:extLst>
          </p:nvPr>
        </p:nvGraphicFramePr>
        <p:xfrm>
          <a:off x="4263080" y="852616"/>
          <a:ext cx="4872042" cy="372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63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2426412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5680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¡Buenos días! Good morning!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¿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Cómo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estás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? How are you?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¡Hola! Hello/Hi! </a:t>
                      </a:r>
                    </a:p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Estoy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bien. I am well/good.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Adiós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! Goodbye! 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Estoy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mal. I am not well/not great.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¡Hasta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luego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! See you soon!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Más 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menos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. So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llamo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 My name is…Los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saludos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Greetings/Salutations</a:t>
                      </a: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2240"/>
              </p:ext>
            </p:extLst>
          </p:nvPr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 am learning Spanish unit – greetings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87501" y="206064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Y3 Spring 1: Greetings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E5251-151A-418F-B3D7-EB01F238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04" y="1106780"/>
            <a:ext cx="2654154" cy="18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1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883759"/>
          <a:ext cx="3793522" cy="409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Name, recognise and remember up to 10 fruits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Attempt to spell some of these nouns with their correct article/determiner.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Ask somebody in Spanish if they like a particular fruit.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what fruits we like and dislike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9608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63080" y="852616"/>
          <a:ext cx="5024758" cy="379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18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2512740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5343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manzana - an apple las manzanas - the apples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fresa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strawberry las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fresas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strawberries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melocotón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peach 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melocotones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peaches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plátano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banana 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plátanos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bananas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cereza - a cherry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cerezas - the cherries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naranja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an orange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naranjas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oranges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ciruela - a plum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ciruelas - the plums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pera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pear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peras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pears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kiwi - a kiwi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kiwis - the kiwis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albaricoque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an apricot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albaricoques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apricots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gustan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 I like…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No me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gustan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 I do not like…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5357685"/>
          <a:ext cx="8900343" cy="138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244369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Greetings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4961" y="20293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Y3 Spring 2: Fruit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8D7891-50E7-49F7-8BC4-6D97058B7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732" y="1042921"/>
            <a:ext cx="2798267" cy="183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9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883759"/>
          <a:ext cx="3793522" cy="382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Name, recognise and recall from memory up to 10 vegetables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Attempt to spell some of these nouns with their plural article/determiner.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13283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Learn and use the high frequency verb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quisiera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from the verb </a:t>
                      </a:r>
                      <a:r>
                        <a:rPr lang="en-GB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querer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, to want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113731" y="861414"/>
          <a:ext cx="5259537" cy="452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9391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2630146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53439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guisantes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peas las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judías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verdes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green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berenjenas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aubergines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kilo de… one kilo of…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espinacas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spinach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medio kilo de… half a kilo of…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cebollas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onions Quisiera... I would like...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calabacines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courgettes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por favor - please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tomates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tomatoes y - 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¡Hola! Hello!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¿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Puedo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ayudarte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? - Can I help you?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champiñones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mushrooms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¿Algo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más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? - Is that all/anything else?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zanahorias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carrots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¿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Cuánto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cuesta? - How much is that?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patatas - the potatoes gracias - thank you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¡Hasta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luego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! Goodbye!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mi cesta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tengo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… - In my basket I have…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5357685"/>
          <a:ext cx="8900343" cy="138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244369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Greetings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4961" y="20293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Y3 Summer 1: Vegetables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22DBC9-798A-4159-A2BD-A2E83C9F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124" y="1071778"/>
            <a:ext cx="2851875" cy="17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1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883759"/>
          <a:ext cx="3793522" cy="357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Recognise all four seasons in Spanish.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Learn an associated action for each season in Spanish.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132832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Understand better what happens in the world around us in each season in Spanish.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113731" y="861414"/>
          <a:ext cx="5259537" cy="419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953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5343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estaciones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seasons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hace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frío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it is cold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 invierno - w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inter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hace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calor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it is hot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 primavera -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spring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nieva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it snows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 verano -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summer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hace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sol - it is sunny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 otoño -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autumn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flores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crecen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flowers grow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las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pájaros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cantan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birds sing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árboles pierden sus hojas -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trees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lose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their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leaves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5357685"/>
          <a:ext cx="8900343" cy="138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244369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Greetings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4961" y="20293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Y3 Summer 2: Seasons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ABF1E-C34B-4EA1-9BEA-0962DEEA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0" y="1567478"/>
            <a:ext cx="3278356" cy="23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0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883759"/>
          <a:ext cx="3793522" cy="332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 at least 3 shapes in Spanish with accurate pronunciation. 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 at least 3 shapes in Spanish with the correct article. 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Spell at least 3 shapes in Spanish with accurate spelling. 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Count from 1 to 5.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756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70159" y="852616"/>
          <a:ext cx="6467607" cy="372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375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2148396">
                  <a:extLst>
                    <a:ext uri="{9D8B030D-6E8A-4147-A177-3AD203B41FA5}">
                      <a16:colId xmlns:a16="http://schemas.microsoft.com/office/drawing/2014/main" val="2488471123"/>
                    </a:ext>
                  </a:extLst>
                </a:gridCol>
                <a:gridCol w="2241836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56801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pentágono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pentagon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línea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line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hexágonos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– hexagons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estrella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star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pentágonos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pentagons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Dibujad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... Draw…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rombos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– rhombuses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estrellas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stars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líneas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triángulos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triangles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triángulo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triangle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cuadrado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square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óvalo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an oval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círculo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circle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círculos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circles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rectángulo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rectangle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cuadrados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squares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hexágono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hexagon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rectángulos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rectangles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rombo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a rhombus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óvalos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– ovals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1 – uno - one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2 – dos - two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3 -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– three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4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cuatro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– four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5 –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cinco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five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Colours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Numbers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Y4 Autumn 1: Shapes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AC39E-986A-4CA1-AF81-922D76229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099" y="4714979"/>
            <a:ext cx="2999122" cy="20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852616"/>
          <a:ext cx="3793522" cy="357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 at least five instruments correctly.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Match all the words for the instruments to their appropriate picture.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Attempt to spell at least three instruments.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Say what instrument I play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756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70159" y="852616"/>
          <a:ext cx="6467607" cy="372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9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245013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5680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- the (masculine singular)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clarinete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clarinet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 the (feminine singular)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arpa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harp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the (masculine plural)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piano the piano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las the (feminine plural - not seen in this unit)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triángulo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triangle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la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trompeta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trumpet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violín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violin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la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batería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drums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címbalos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cymbals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la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guitarra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guitar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Toco… I play…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la flauta the flute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El / la  = the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 what a noun is (in English)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 what a verb is (in English)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Y4 Autumn 2: Musical instruments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A29568-012C-475D-BD2C-DCC5C6E00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42" y="4196647"/>
            <a:ext cx="3782279" cy="247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852616"/>
          <a:ext cx="3793522" cy="4071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Name at least five animals correctly.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Match animals in Spanish to the correct picture.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Attempt to spell at least three animals correctly in Spanish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756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/>
        </p:nvGraphicFramePr>
        <p:xfrm>
          <a:off x="4270159" y="852616"/>
          <a:ext cx="6467607" cy="372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9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245013">
                  <a:extLst>
                    <a:ext uri="{9D8B030D-6E8A-4147-A177-3AD203B41FA5}">
                      <a16:colId xmlns:a16="http://schemas.microsoft.com/office/drawing/2014/main" val="743057147"/>
                    </a:ext>
                  </a:extLst>
                </a:gridCol>
              </a:tblGrid>
              <a:tr h="5680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3160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los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animales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animals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mono a monkey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a (masculine)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pato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duck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a (feminine)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ratón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mouse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caballo a horse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conejo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rabbit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cerdo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pig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oveja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sheep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león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lion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vaca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cow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pájaro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a bird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Soy... I am 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/>
        </p:nvGraphicFramePr>
        <p:xfrm>
          <a:off x="234779" y="4994488"/>
          <a:ext cx="8900343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217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6880126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 / una =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 what a noun is (in English)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Know what a verb is (in English)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-130557" y="181512"/>
            <a:ext cx="1011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etter-join Plus 34" panose="02000505000000020003" pitchFamily="2" charset="0"/>
              </a:rPr>
              <a:t>MFL knowledge </a:t>
            </a:r>
            <a:r>
              <a:rPr lang="en-US" sz="2400" b="1" dirty="0" err="1">
                <a:latin typeface="Letter-join Plus 34" panose="02000505000000020003" pitchFamily="2" charset="0"/>
              </a:rPr>
              <a:t>organiser</a:t>
            </a:r>
            <a:r>
              <a:rPr lang="en-US" sz="2400" b="1" dirty="0">
                <a:latin typeface="Letter-join Plus 34" panose="02000505000000020003" pitchFamily="2" charset="0"/>
              </a:rPr>
              <a:t> Y4 Spring 1: Animals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975" y="75338"/>
            <a:ext cx="2135183" cy="808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69AE23-F7E3-43D0-8EE5-FFD1C5C7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063" y="4065068"/>
            <a:ext cx="4075753" cy="26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4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2662</Words>
  <Application>Microsoft Office PowerPoint</Application>
  <PresentationFormat>Widescreen</PresentationFormat>
  <Paragraphs>449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Letter-join Plus 34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L, Miss</dc:creator>
  <cp:lastModifiedBy>Local Staff</cp:lastModifiedBy>
  <cp:revision>19</cp:revision>
  <dcterms:created xsi:type="dcterms:W3CDTF">2024-02-02T10:21:03Z</dcterms:created>
  <dcterms:modified xsi:type="dcterms:W3CDTF">2024-02-02T18:22:18Z</dcterms:modified>
</cp:coreProperties>
</file>